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489" r:id="rId2"/>
    <p:sldId id="410" r:id="rId3"/>
    <p:sldId id="488" r:id="rId4"/>
    <p:sldId id="492" r:id="rId5"/>
    <p:sldId id="491" r:id="rId6"/>
    <p:sldId id="490" r:id="rId7"/>
    <p:sldId id="499" r:id="rId8"/>
    <p:sldId id="493" r:id="rId9"/>
    <p:sldId id="498" r:id="rId10"/>
    <p:sldId id="495" r:id="rId11"/>
    <p:sldId id="497" r:id="rId12"/>
    <p:sldId id="494" r:id="rId13"/>
    <p:sldId id="496" r:id="rId14"/>
    <p:sldId id="500" r:id="rId15"/>
    <p:sldId id="501" r:id="rId16"/>
    <p:sldId id="502" r:id="rId17"/>
    <p:sldId id="503" r:id="rId18"/>
    <p:sldId id="484" r:id="rId19"/>
    <p:sldId id="487" r:id="rId20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A9825E-48A0-4914-A833-C36A41108D94}">
          <p14:sldIdLst>
            <p14:sldId id="489"/>
            <p14:sldId id="410"/>
            <p14:sldId id="488"/>
            <p14:sldId id="492"/>
            <p14:sldId id="491"/>
            <p14:sldId id="490"/>
            <p14:sldId id="499"/>
            <p14:sldId id="493"/>
          </p14:sldIdLst>
        </p14:section>
        <p14:section name="RPi Hardware" id="{B9499198-2E3E-4F8F-980B-4D0661230212}">
          <p14:sldIdLst>
            <p14:sldId id="498"/>
            <p14:sldId id="495"/>
            <p14:sldId id="497"/>
            <p14:sldId id="494"/>
            <p14:sldId id="496"/>
          </p14:sldIdLst>
        </p14:section>
        <p14:section name="Raspberry Pi 400 Setup" id="{50FD70C5-5517-44E8-ADC8-51587C059880}">
          <p14:sldIdLst>
            <p14:sldId id="500"/>
            <p14:sldId id="501"/>
            <p14:sldId id="502"/>
            <p14:sldId id="503"/>
            <p14:sldId id="484"/>
            <p14:sldId id="4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78058" autoAdjust="0"/>
  </p:normalViewPr>
  <p:slideViewPr>
    <p:cSldViewPr snapToGrid="0">
      <p:cViewPr varScale="1">
        <p:scale>
          <a:sx n="77" d="100"/>
          <a:sy n="77" d="100"/>
        </p:scale>
        <p:origin x="72" y="11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17.jpg>
</file>

<file path=ppt/media/image18.png>
</file>

<file path=ppt/media/image19.png>
</file>

<file path=ppt/media/image2.png>
</file>

<file path=ppt/media/image20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E67FBD-4525-4522-A3C6-DFB48A57BAA4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DFF83-CE0F-41F6-9A8C-D672DAE3DE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513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mzn.to/2UTVvxB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Simpsons TV:  A working desktop TV that plays the Simpsons on loop using a </a:t>
            </a:r>
            <a:r>
              <a:rPr lang="en-US" b="1" i="0" u="none" strike="noStrike" dirty="0">
                <a:solidFill>
                  <a:srgbClr val="888888"/>
                </a:solidFill>
                <a:effectLst/>
                <a:latin typeface="Open Sans" panose="020B0606030504020204" pitchFamily="34" charset="0"/>
                <a:hlinkClick r:id="rId3"/>
              </a:rPr>
              <a:t>Raspberry Pi Zero W</a:t>
            </a:r>
            <a:endParaRPr lang="en-US" dirty="0"/>
          </a:p>
          <a:p>
            <a:r>
              <a:rPr lang="en-US" dirty="0"/>
              <a:t>Vader: </a:t>
            </a:r>
            <a:r>
              <a:rPr lang="en-US" b="0" i="0" dirty="0">
                <a:solidFill>
                  <a:srgbClr val="4A4A4A"/>
                </a:solidFill>
                <a:effectLst/>
                <a:latin typeface="proxima-nova"/>
              </a:rPr>
              <a:t>Monitor real-time cryptocurrency data and get notified when there is a price depletion or surge with Raspberry Pi Pico and ESP8266 ESP-01.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DFF83-CE0F-41F6-9A8C-D672DAE3DED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099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DFF83-CE0F-41F6-9A8C-D672DAE3DED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851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EE889-61DC-4C3F-93F1-75DCDFD544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1D724-43FA-48D9-8757-0D9F3815EB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283F8-A210-44B3-B61F-56DC7252E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A5D58-563C-4AA9-ACB6-A6B36099A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D8884-24F3-4BF9-977C-850C32070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984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5A3E9A-0839-4DB9-B51C-05A299F39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B5F74F-AFB6-47AF-BBA7-653F940F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97F12-3D69-4659-91A7-8CDBE52B4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548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ABCBA-13D5-4C72-909B-BDAF3671F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B1BD5-A584-4B09-A036-FF4D57EBC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3551FE-CA3B-458F-866B-0C826302D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FA32D-B5FF-4080-8138-1FB8B7920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05F8A-A7DE-4808-9DE3-2D07805E6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B3A476-90D2-48BC-803B-7521A7489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6894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4C4EA-D140-4372-8ED5-2A016AD6D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0B91AA-EBCA-402F-A177-141AF50DFC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4CBDAF-B59A-4C73-90D8-6A2B6F1EEE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D3B4F-F5D7-40CB-A8F9-424A23661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87ECD-E168-418B-91C7-D43DF1AA2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2F748A-91F7-4216-A77E-F5931790D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749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8A2D4-B64E-4FE3-9B77-DB308F089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B89F7B-4C65-4968-8B2F-88E09B8C9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AE3A3-82CF-4F1E-A3AA-07C1E41F8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BB2D0-A338-4C89-8C75-BF6BF4A9C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4A2AE-9CE4-4E08-8D51-D73E2F509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224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6761A4-0C83-4CE3-A181-26C08242C2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CF3D08-0867-4856-A8EB-B76217C0A6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8DAA2-0F3B-4DFB-BF85-9FB2A843F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36433-A81B-4BC0-AE62-00CFC416C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CD200-DDE8-4F73-BDE3-BE48BBC75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591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GenCy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EE889-61DC-4C3F-93F1-75DCDFD544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25576" y="352696"/>
            <a:ext cx="5657366" cy="3357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1D724-43FA-48D9-8757-0D9F3815EBA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941574"/>
            <a:ext cx="9144000" cy="13162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Thursday Morning Session </a:t>
            </a:r>
          </a:p>
          <a:p>
            <a:r>
              <a:rPr lang="en-US" dirty="0"/>
              <a:t>9-10:30 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283F8-A210-44B3-B61F-56DC7252E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A5D58-563C-4AA9-ACB6-A6B36099A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D8884-24F3-4BF9-977C-850C32070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E44081-F3D0-45B6-A033-BE5F597AF8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6989" y="352697"/>
            <a:ext cx="5028588" cy="33571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A166A6-1F5B-47D5-B091-BA49153D7A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91367" y="5365076"/>
            <a:ext cx="4627265" cy="88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078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72A1-5C39-4822-A398-72FF94373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5FBC4-E234-4E13-8784-9ED7D0DED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F29DB-4D63-4DB7-A475-45B6AEE80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61871-EAB6-401B-B129-9B423B0B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A0D7-B4DC-49F3-8420-197CBAA33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839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GenCy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72A1-5C39-4822-A398-72FF94373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5FBC4-E234-4E13-8784-9ED7D0DED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F29DB-4D63-4DB7-A475-45B6AEE80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61871-EAB6-401B-B129-9B423B0B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A0D7-B4DC-49F3-8420-197CBAA33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81C10A-6878-4AB4-A02C-10854851A6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4993" y="6097133"/>
            <a:ext cx="1082151" cy="7172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FBEB5E-4DE7-4CFD-9816-99A1BE07838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25214" y="6152240"/>
            <a:ext cx="2528586" cy="479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38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59045-19D5-4466-820B-AC995D8FE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5DCB93-5F2E-4D06-B492-0003CD7F6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7726E-2CFC-4518-BF7A-CE2DA207B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150C1-C50E-48B1-85FC-B817E1D09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F3984-F135-497B-8EEA-689853930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031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32D1-F6D5-4739-BD4D-AB44C03EB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F68DD-09DC-4131-9C96-48BC757F4D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56845B-5FDA-41CE-80A3-4429142A8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6F249-907B-4695-B5C1-A5F802BA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280D8-ABB3-42EF-981E-2543CC441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47622-0130-4A8E-A656-B8536BF41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21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GenCyber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6F249-907B-4695-B5C1-A5F802BA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280D8-ABB3-42EF-981E-2543CC441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47622-0130-4A8E-A656-B8536BF41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3B64FC5-4C86-4948-B537-32A772C5A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2499"/>
          </a:xfrm>
        </p:spPr>
        <p:txBody>
          <a:bodyPr/>
          <a:lstStyle/>
          <a:p>
            <a:pPr algn="ct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381888D-6306-4BDC-A527-FAA0E64259B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123229" y="1820691"/>
            <a:ext cx="5181600" cy="4794250"/>
          </a:xfrm>
        </p:spPr>
        <p:txBody>
          <a:bodyPr>
            <a:noAutofit/>
          </a:bodyPr>
          <a:lstStyle>
            <a:lvl1pPr>
              <a:defRPr baseline="0">
                <a:latin typeface="+mj-lt"/>
              </a:defRPr>
            </a:lvl1pPr>
          </a:lstStyle>
          <a:p>
            <a:pPr marL="0" indent="0" algn="l">
              <a:buNone/>
            </a:pPr>
            <a:r>
              <a:rPr lang="en-US" sz="1600" dirty="0">
                <a:solidFill>
                  <a:srgbClr val="FF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12:30 – 1:30 PM  </a:t>
            </a:r>
          </a:p>
          <a:p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Talk</a:t>
            </a:r>
            <a:endParaRPr lang="en-US" sz="1400" dirty="0">
              <a:effectLst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More info</a:t>
            </a:r>
            <a:endParaRPr lang="en-US" sz="1400" dirty="0">
              <a:effectLst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Info</a:t>
            </a:r>
            <a:endParaRPr lang="en-US" sz="1400" dirty="0">
              <a:effectLst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algn="l"/>
            <a:endParaRPr lang="en-US" sz="1600" dirty="0">
              <a:effectLst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0" indent="0" algn="l">
              <a:buNone/>
            </a:pPr>
            <a:r>
              <a:rPr lang="en-US" sz="1600" dirty="0">
                <a:solidFill>
                  <a:srgbClr val="FF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1:45 – 2:30 PM</a:t>
            </a:r>
          </a:p>
          <a:p>
            <a:pPr marL="0" indent="0">
              <a:buNone/>
            </a:pPr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</a:p>
          <a:p>
            <a:pPr marL="0" indent="0">
              <a:buNone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FF0000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2:45 PM – 3:00 PM</a:t>
            </a:r>
          </a:p>
          <a:p>
            <a:pPr marL="0" indent="0">
              <a:buNone/>
            </a:pPr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</a:p>
          <a:p>
            <a:pPr marL="0" indent="0">
              <a:buNone/>
            </a:pPr>
            <a:endParaRPr lang="en-US" sz="16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FF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3:00 PM – 4:00 PM</a:t>
            </a:r>
          </a:p>
          <a:p>
            <a:pPr marL="0" indent="0">
              <a:buNone/>
            </a:pPr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4C301E2-F93C-4A02-958D-082A770C54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81" y="136525"/>
            <a:ext cx="2659610" cy="168416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A9838AE-E9C4-4F49-A5A4-15169CF63599}"/>
              </a:ext>
            </a:extLst>
          </p:cNvPr>
          <p:cNvSpPr txBox="1"/>
          <p:nvPr userDrawn="1"/>
        </p:nvSpPr>
        <p:spPr>
          <a:xfrm>
            <a:off x="7638939" y="4526915"/>
            <a:ext cx="2811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Breaks:  1:30 – 1:45 PM   </a:t>
            </a:r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2718FCA-302E-4582-AD04-08BAD626EF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57554" y="5812594"/>
            <a:ext cx="3835733" cy="72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991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8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DAD33-D97E-4485-89F5-85037C163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803ED-C663-4930-940F-720B8DF7C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BAA7E6-85C8-461C-9F78-B46632733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79B852-AD22-4673-A139-D6699BA9FC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9E82C6-FC46-4706-98B2-8A689316B0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66CA8D-4B96-4364-85FB-2D8A7ED8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99593A-70D2-4D68-BB5F-F9A2E075C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79BB5E-3E92-494C-B15A-74914E95E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24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3B8AB-7A70-40BF-BA6B-533004CE2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6ACAA2-32B3-4F47-9C0A-58FCF623C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4C98E-C30E-42F0-AB58-F7B1764BD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3DB362-EB7D-438C-9019-B56BCCF8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20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115F61-18A0-4FD4-BF81-10127A864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CAE2D-F947-4708-A0A9-C915451116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92F61-5E89-4524-A2F1-997CE42824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4C3B1-5FF3-4E09-BE15-873E07F1D81C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EFA95-B299-451B-B168-0884D7DD32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68120-1020-4C79-991A-EC076668E6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233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50" r:id="rId3"/>
    <p:sldLayoutId id="2147483662" r:id="rId4"/>
    <p:sldLayoutId id="2147483651" r:id="rId5"/>
    <p:sldLayoutId id="2147483652" r:id="rId6"/>
    <p:sldLayoutId id="2147483664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raspberrypi.com/documentation/computers/raspberry-pi.html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ithrow.io/simpsons-tv-build-guid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www.hackster.io/kutluhan-aktar/darth-vader-iot-cryptocurrency-tracker-and-display-w-pico-d3a822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80ED-4C80-4E4D-A652-4CAE086026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Workshop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0BDA08-F7A2-4CBD-BD5D-48E582E8CF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January 2022 – Extension Activity</a:t>
            </a:r>
          </a:p>
          <a:p>
            <a:r>
              <a:rPr lang="en-US" dirty="0"/>
              <a:t>8 Jan 2022</a:t>
            </a:r>
          </a:p>
        </p:txBody>
      </p:sp>
    </p:spTree>
    <p:extLst>
      <p:ext uri="{BB962C8B-B14F-4D97-AF65-F5344CB8AC3E}">
        <p14:creationId xmlns:p14="http://schemas.microsoft.com/office/powerpoint/2010/main" val="432611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E7E28-1AEC-437E-AEAE-F7B7FE0CC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Pico (RP2040)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428F2-513B-491F-A7D6-55DE830ECF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Tiny microcontroller board</a:t>
            </a:r>
          </a:p>
          <a:p>
            <a:r>
              <a:rPr lang="en-US" dirty="0"/>
              <a:t>$4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119231-8F61-4AB4-9DEF-71380D6483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43117" y="1825625"/>
            <a:ext cx="4239765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6408A2-6A7F-4D3F-9FA1-C1155F7D1723}"/>
              </a:ext>
            </a:extLst>
          </p:cNvPr>
          <p:cNvSpPr txBox="1"/>
          <p:nvPr/>
        </p:nvSpPr>
        <p:spPr>
          <a:xfrm>
            <a:off x="2895600" y="63119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https://www.raspberrypi.com/products/raspberry-pi-pico/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8D12E4-8177-4252-8CDB-B6CE6E6CA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0912" y="3429000"/>
            <a:ext cx="2876175" cy="274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867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B5A13-E15D-4D5F-8EE8-43B43360F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Raspberry Pi Zero 2 W</a:t>
            </a:r>
            <a:r>
              <a:rPr lang="en-US" dirty="0"/>
              <a:t> (RP3A0)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97381-47C3-477A-BAEF-49B57CDDE05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Tiny computer</a:t>
            </a:r>
          </a:p>
          <a:p>
            <a:r>
              <a:rPr lang="en-US" dirty="0"/>
              <a:t>$15</a:t>
            </a:r>
          </a:p>
          <a:p>
            <a:r>
              <a:rPr lang="en-US" dirty="0"/>
              <a:t>“W” – indicates wireless LAN built in</a:t>
            </a:r>
          </a:p>
          <a:p>
            <a:r>
              <a:rPr lang="en-US" dirty="0"/>
              <a:t>Quad-core 64-bit ARM Cortex-A53 processor clocked at 1GHz and 512MB of SDRAM</a:t>
            </a:r>
          </a:p>
          <a:p>
            <a:r>
              <a:rPr lang="en-US" dirty="0"/>
              <a:t> 65mm × 30mm form factor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49D73D-4A0A-4937-BA2F-6CD7F6A501A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24E03B-0E6F-430F-B1F1-B8ACE36AD5E9}"/>
              </a:ext>
            </a:extLst>
          </p:cNvPr>
          <p:cNvSpPr txBox="1"/>
          <p:nvPr/>
        </p:nvSpPr>
        <p:spPr>
          <a:xfrm>
            <a:off x="3048000" y="63082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https://www.raspberrypi.com/products/raspberry-pi-zero-2-w/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53F92B60-BD5D-495B-B51A-BFE621DF3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6886" y="3136838"/>
            <a:ext cx="4757057" cy="3171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754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1A656-F657-4906-A4D9-755457F06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Formats of the Raspberry Pi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DCB03A-BE7C-4AD7-A2AA-4670A64884B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Current version: </a:t>
            </a:r>
          </a:p>
          <a:p>
            <a:r>
              <a:rPr lang="en-US" dirty="0"/>
              <a:t>Raspberry Pi Model 4 B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856A5C2-7AFD-4D69-88CA-4C1B80D48C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Tiny, dual-display, desktop computer</a:t>
            </a:r>
          </a:p>
          <a:p>
            <a:r>
              <a:rPr lang="en-US" dirty="0"/>
              <a:t>Starting at $35</a:t>
            </a:r>
          </a:p>
          <a:p>
            <a:r>
              <a:rPr lang="en-US" i="1" dirty="0"/>
              <a:t>A more complete description of the all current hardware at </a:t>
            </a:r>
            <a:r>
              <a:rPr lang="en-US" i="1" dirty="0">
                <a:hlinkClick r:id="rId2"/>
              </a:rPr>
              <a:t>https://www.raspberrypi.com/documentation/computers/raspberry-pi.html</a:t>
            </a:r>
            <a:r>
              <a:rPr lang="en-US" i="1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10D91B-072E-4A07-AE08-7870AEBD1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914" y="2801547"/>
            <a:ext cx="2981539" cy="31204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8096815-DCB2-4257-A1B8-995A5F667354}"/>
              </a:ext>
            </a:extLst>
          </p:cNvPr>
          <p:cNvSpPr txBox="1"/>
          <p:nvPr/>
        </p:nvSpPr>
        <p:spPr>
          <a:xfrm>
            <a:off x="2999014" y="6199745"/>
            <a:ext cx="6346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https://www.raspberrypi.com/products/raspberry-pi-4-model-b/</a:t>
            </a:r>
          </a:p>
        </p:txBody>
      </p:sp>
    </p:spTree>
    <p:extLst>
      <p:ext uri="{BB962C8B-B14F-4D97-AF65-F5344CB8AC3E}">
        <p14:creationId xmlns:p14="http://schemas.microsoft.com/office/powerpoint/2010/main" val="1567352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EEF6E-3B45-45D4-94A2-D2324C99A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400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D1CE3-11EE-4E52-9F19-7C57A420090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 personal computer, built into a compact keyboard</a:t>
            </a:r>
          </a:p>
          <a:p>
            <a:r>
              <a:rPr lang="en-US" dirty="0"/>
              <a:t>Purpose-built board based on Raspberry Pi 4</a:t>
            </a:r>
          </a:p>
          <a:p>
            <a:pPr lvl="1"/>
            <a:r>
              <a:rPr lang="en-US" dirty="0"/>
              <a:t>Quad-core 64-bit processor</a:t>
            </a:r>
          </a:p>
          <a:p>
            <a:pPr lvl="1"/>
            <a:r>
              <a:rPr lang="en-US" dirty="0"/>
              <a:t>4GB of RAM</a:t>
            </a:r>
          </a:p>
          <a:p>
            <a:pPr lvl="1"/>
            <a:r>
              <a:rPr lang="en-US" dirty="0"/>
              <a:t>Wireless networking</a:t>
            </a:r>
          </a:p>
          <a:p>
            <a:pPr lvl="1"/>
            <a:r>
              <a:rPr lang="en-US" dirty="0"/>
              <a:t>Dual-display output and 4K video playback</a:t>
            </a:r>
          </a:p>
          <a:p>
            <a:pPr lvl="1"/>
            <a:r>
              <a:rPr lang="en-US" dirty="0"/>
              <a:t>40-pin GPIO header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3D47F7-8598-4B66-ADE5-9AD04060CD1D}"/>
              </a:ext>
            </a:extLst>
          </p:cNvPr>
          <p:cNvSpPr txBox="1"/>
          <p:nvPr/>
        </p:nvSpPr>
        <p:spPr>
          <a:xfrm>
            <a:off x="2667000" y="63082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https://www.raspberrypi.com/products/raspberry-pi-400/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368BC66-2B8F-4E30-A464-8CEAD2B279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is what you were sent!</a:t>
            </a:r>
          </a:p>
          <a:p>
            <a:endParaRPr lang="en-US" dirty="0"/>
          </a:p>
        </p:txBody>
      </p:sp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9C5AF046-D444-4F13-8E16-C35730999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20543"/>
            <a:ext cx="5181600" cy="236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68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DBF8F-83EE-42F1-A8BF-54A38C119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28" y="365125"/>
            <a:ext cx="10515600" cy="1325563"/>
          </a:xfrm>
        </p:spPr>
        <p:txBody>
          <a:bodyPr/>
          <a:lstStyle/>
          <a:p>
            <a:r>
              <a:rPr lang="en-US" dirty="0"/>
              <a:t>Overall Setup of </a:t>
            </a:r>
            <a:br>
              <a:rPr lang="en-US" dirty="0"/>
            </a:br>
            <a:r>
              <a:rPr lang="en-US" dirty="0"/>
              <a:t>Raspberry Pi 400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4A486F-6080-43EF-9A52-E02251C308B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EDC7A-9A56-41AB-BAB9-146292698E0B}"/>
              </a:ext>
            </a:extLst>
          </p:cNvPr>
          <p:cNvSpPr txBox="1"/>
          <p:nvPr/>
        </p:nvSpPr>
        <p:spPr>
          <a:xfrm>
            <a:off x="556936" y="4252240"/>
            <a:ext cx="42786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Image from: https://www.okdo.com/getting-started/get-started-with-raspberry-pi-400/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C1F72DD-5C12-4366-A2E8-8CBBE36B25B3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5581" y="0"/>
            <a:ext cx="719666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586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6C649-9DAF-41FC-91C4-42DDB648C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Rear of Raspberry Pi 400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6DD52B9-22D4-4B8A-A7F6-86F1ECB6A4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910"/>
          <a:stretch/>
        </p:blipFill>
        <p:spPr>
          <a:xfrm>
            <a:off x="1121227" y="3834678"/>
            <a:ext cx="8937171" cy="2926080"/>
          </a:xfr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2842C84-78A0-4F28-A45F-97872A1593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95456" y="1173515"/>
            <a:ext cx="4517571" cy="3900261"/>
          </a:xfrm>
        </p:spPr>
        <p:txBody>
          <a:bodyPr/>
          <a:lstStyle/>
          <a:p>
            <a:r>
              <a:rPr lang="en-US" dirty="0"/>
              <a:t>All necessary connections made</a:t>
            </a:r>
          </a:p>
          <a:p>
            <a:r>
              <a:rPr lang="en-US" dirty="0"/>
              <a:t>Mouse (USB)</a:t>
            </a:r>
          </a:p>
          <a:p>
            <a:r>
              <a:rPr lang="en-US" dirty="0"/>
              <a:t>Monitor (microHDMI)</a:t>
            </a:r>
          </a:p>
          <a:p>
            <a:r>
              <a:rPr lang="en-US" dirty="0"/>
              <a:t>Power (USB C)</a:t>
            </a:r>
          </a:p>
        </p:txBody>
      </p:sp>
    </p:spTree>
    <p:extLst>
      <p:ext uri="{BB962C8B-B14F-4D97-AF65-F5344CB8AC3E}">
        <p14:creationId xmlns:p14="http://schemas.microsoft.com/office/powerpoint/2010/main" val="2537754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41A5B-A33B-4CEE-9CB5-494EBB015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Powering Up - Swap the MicroSD Card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E057ED-A58D-4A88-B696-C33F47F1542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88595"/>
            <a:ext cx="4818265" cy="255149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79D30-1708-4031-A85A-731054C4E75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you already have a microSD card inserted, replace it with the 32-bit Kali OS for RPi that was shipped to you.</a:t>
            </a:r>
          </a:p>
          <a:p>
            <a:r>
              <a:rPr lang="en-US" dirty="0"/>
              <a:t>Push in and when the card pops out, remove it and replace it.</a:t>
            </a:r>
          </a:p>
          <a:p>
            <a:r>
              <a:rPr lang="en-US" dirty="0"/>
              <a:t>Be sure the pins are facing toward the bottom of the keyboard *and* that you completely push and lock the microSD card into the slot</a:t>
            </a:r>
          </a:p>
        </p:txBody>
      </p:sp>
    </p:spTree>
    <p:extLst>
      <p:ext uri="{BB962C8B-B14F-4D97-AF65-F5344CB8AC3E}">
        <p14:creationId xmlns:p14="http://schemas.microsoft.com/office/powerpoint/2010/main" val="1979889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86BB6-CDBF-435A-A542-8308A54F9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Booting the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F7088-CB51-42E0-88FA-2F5206283A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67543"/>
            <a:ext cx="5181600" cy="460942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Turn on your monitor</a:t>
            </a:r>
          </a:p>
          <a:p>
            <a:r>
              <a:rPr lang="en-US" dirty="0"/>
              <a:t>Connect the power</a:t>
            </a:r>
          </a:p>
          <a:p>
            <a:r>
              <a:rPr lang="en-US" dirty="0"/>
              <a:t>Wait for system to boot </a:t>
            </a:r>
          </a:p>
          <a:p>
            <a:pPr lvl="1"/>
            <a:r>
              <a:rPr lang="en-US" dirty="0"/>
              <a:t>Text will roll by – expected!</a:t>
            </a:r>
          </a:p>
          <a:p>
            <a:r>
              <a:rPr lang="en-US" dirty="0"/>
              <a:t>Login to system</a:t>
            </a:r>
          </a:p>
          <a:p>
            <a:pPr lvl="1"/>
            <a:r>
              <a:rPr lang="en-US" dirty="0"/>
              <a:t>Username: kali</a:t>
            </a:r>
          </a:p>
          <a:p>
            <a:pPr lvl="1"/>
            <a:r>
              <a:rPr lang="en-US" dirty="0"/>
              <a:t>Password: kali</a:t>
            </a:r>
          </a:p>
          <a:p>
            <a:pPr marL="457200" lvl="1" indent="0">
              <a:buNone/>
            </a:pPr>
            <a:r>
              <a:rPr lang="en-US" dirty="0"/>
              <a:t>---------------------</a:t>
            </a:r>
          </a:p>
          <a:p>
            <a:r>
              <a:rPr lang="en-US" dirty="0"/>
              <a:t>Open a program </a:t>
            </a:r>
          </a:p>
          <a:p>
            <a:pPr lvl="1"/>
            <a:r>
              <a:rPr lang="en-US" dirty="0"/>
              <a:t>Such as Internet browser</a:t>
            </a:r>
          </a:p>
          <a:p>
            <a:r>
              <a:rPr lang="en-US" dirty="0"/>
              <a:t>Open a command line terminal </a:t>
            </a:r>
          </a:p>
          <a:p>
            <a:pPr lvl="1"/>
            <a:r>
              <a:rPr lang="en-US" dirty="0"/>
              <a:t>Run command such as “ls” to list directory contents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416C133-F05F-4C57-9DD8-222AAE51B93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2" y="1690688"/>
            <a:ext cx="5181600" cy="374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60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FC3DD0B-8BD6-479D-AB82-55C4014AA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Debrief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99E40F-144A-4A49-8FDC-A1613CD0C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669073"/>
            <a:ext cx="4019549" cy="401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817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057C3C-0085-4E5B-B5E2-FC5C86EBAA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Wrap-Up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F3AA683-46F2-4B90-9222-D0E6D391E9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Homework and Reminders</a:t>
            </a:r>
          </a:p>
        </p:txBody>
      </p:sp>
    </p:spTree>
    <p:extLst>
      <p:ext uri="{BB962C8B-B14F-4D97-AF65-F5344CB8AC3E}">
        <p14:creationId xmlns:p14="http://schemas.microsoft.com/office/powerpoint/2010/main" val="2538088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2499"/>
          </a:xfrm>
        </p:spPr>
        <p:txBody>
          <a:bodyPr/>
          <a:lstStyle/>
          <a:p>
            <a:pPr algn="ctr"/>
            <a:r>
              <a:rPr lang="en-US" dirty="0"/>
              <a:t>Agenda</a:t>
            </a:r>
          </a:p>
        </p:txBody>
      </p:sp>
      <p:sp>
        <p:nvSpPr>
          <p:cNvPr id="3" name="Subtitle 2"/>
          <p:cNvSpPr>
            <a:spLocks noGrp="1"/>
          </p:cNvSpPr>
          <p:nvPr>
            <p:ph sz="half" idx="1"/>
          </p:nvPr>
        </p:nvSpPr>
        <p:spPr>
          <a:xfrm>
            <a:off x="1123228" y="1825625"/>
            <a:ext cx="9544771" cy="479425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+mj-lt"/>
                <a:ea typeface="Roboto Light" panose="02000000000000000000" pitchFamily="2" charset="0"/>
              </a:rPr>
              <a:t>Welcome (5 min)</a:t>
            </a:r>
            <a:endParaRPr lang="en-US" sz="2400" dirty="0">
              <a:effectLst/>
              <a:latin typeface="+mj-lt"/>
              <a:ea typeface="Roboto Light" panose="02000000000000000000" pitchFamily="2" charset="0"/>
            </a:endParaRPr>
          </a:p>
          <a:p>
            <a:pPr algn="l"/>
            <a:r>
              <a:rPr lang="en-US" sz="2400" dirty="0">
                <a:effectLst/>
                <a:latin typeface="+mj-lt"/>
                <a:ea typeface="Roboto Light" panose="02000000000000000000" pitchFamily="2" charset="0"/>
              </a:rPr>
              <a:t>Introductions (15 min)</a:t>
            </a:r>
          </a:p>
          <a:p>
            <a:pPr lvl="1"/>
            <a:r>
              <a:rPr lang="en-US" sz="1800" dirty="0">
                <a:latin typeface="+mj-lt"/>
                <a:ea typeface="Roboto Light" panose="02000000000000000000" pitchFamily="2" charset="0"/>
              </a:rPr>
              <a:t>Name</a:t>
            </a:r>
          </a:p>
          <a:p>
            <a:pPr lvl="1"/>
            <a:r>
              <a:rPr lang="en-US" sz="1800" dirty="0">
                <a:effectLst/>
                <a:latin typeface="+mj-lt"/>
                <a:ea typeface="Roboto Light" panose="02000000000000000000" pitchFamily="2" charset="0"/>
              </a:rPr>
              <a:t>State</a:t>
            </a:r>
          </a:p>
          <a:p>
            <a:pPr lvl="1"/>
            <a:r>
              <a:rPr lang="en-US" sz="1800" dirty="0">
                <a:latin typeface="+mj-lt"/>
                <a:ea typeface="Roboto Light" panose="02000000000000000000" pitchFamily="2" charset="0"/>
              </a:rPr>
              <a:t>School Name</a:t>
            </a:r>
          </a:p>
          <a:p>
            <a:pPr lvl="1"/>
            <a:r>
              <a:rPr lang="en-US" sz="1800" dirty="0">
                <a:effectLst/>
                <a:latin typeface="+mj-lt"/>
                <a:ea typeface="Roboto Light" panose="02000000000000000000" pitchFamily="2" charset="0"/>
              </a:rPr>
              <a:t>Grades Taught</a:t>
            </a:r>
          </a:p>
          <a:p>
            <a:pPr lvl="1"/>
            <a:r>
              <a:rPr lang="en-US" sz="1800" dirty="0">
                <a:latin typeface="+mj-lt"/>
                <a:ea typeface="Roboto Light" panose="02000000000000000000" pitchFamily="2" charset="0"/>
              </a:rPr>
              <a:t>Cyber-Related Classes / Topics Taught </a:t>
            </a:r>
          </a:p>
          <a:p>
            <a:r>
              <a:rPr lang="en-US" sz="2400" dirty="0">
                <a:latin typeface="+mj-lt"/>
                <a:ea typeface="Roboto Light" panose="02000000000000000000" pitchFamily="2" charset="0"/>
              </a:rPr>
              <a:t>Workshop Overview (8 minutes)</a:t>
            </a:r>
          </a:p>
          <a:p>
            <a:r>
              <a:rPr lang="en-US" sz="2400" dirty="0">
                <a:effectLst/>
                <a:latin typeface="+mj-lt"/>
                <a:ea typeface="Roboto Light" panose="02000000000000000000" pitchFamily="2" charset="0"/>
              </a:rPr>
              <a:t>Raspberry Pi Introduction (8 minutes)</a:t>
            </a:r>
          </a:p>
          <a:p>
            <a:r>
              <a:rPr lang="en-US" sz="2400" dirty="0">
                <a:latin typeface="+mj-lt"/>
                <a:ea typeface="Roboto Light" panose="02000000000000000000" pitchFamily="2" charset="0"/>
              </a:rPr>
              <a:t>Hardware Boot and Troubleshooting (25 minutes)</a:t>
            </a:r>
            <a:endParaRPr lang="en-US" sz="2400" dirty="0">
              <a:effectLst/>
              <a:latin typeface="+mj-lt"/>
              <a:ea typeface="Roboto Light" panose="020000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70" y="118408"/>
            <a:ext cx="2659610" cy="16841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D90437-AE69-4C33-AB47-37A43A271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7554" y="5812594"/>
            <a:ext cx="3835733" cy="72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600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8DAA3-AA91-4755-8D89-A47CF81E1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22FF4-DBD2-4407-B2FE-C4EBE2705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Introduce and have participants use and run several cybersecurity-related software programs in Kali, running on the Raspberry Pi (RPi).</a:t>
            </a:r>
          </a:p>
          <a:p>
            <a:r>
              <a:rPr lang="en-US" dirty="0"/>
              <a:t>Introduce the affordable hardware environment of the RPi </a:t>
            </a:r>
          </a:p>
          <a:p>
            <a:r>
              <a:rPr lang="en-US" dirty="0"/>
              <a:t>Practice using Kali Linux and Linux commands at a command line interface (CLI)</a:t>
            </a:r>
          </a:p>
          <a:p>
            <a:r>
              <a:rPr lang="en-US" dirty="0"/>
              <a:t>Explore a few of the many pre-installed cybersecurity-related programs on Kali Linux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36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E3F88-AA2F-4490-94CA-FC66B90E1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5F613-4B1F-4F19-AD85-277EBBAE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/ Practice with Kali</a:t>
            </a:r>
          </a:p>
          <a:p>
            <a:endParaRPr lang="en-US" dirty="0"/>
          </a:p>
          <a:p>
            <a:r>
              <a:rPr lang="en-US" dirty="0"/>
              <a:t>Network forensics with Wireshark</a:t>
            </a:r>
          </a:p>
          <a:p>
            <a:endParaRPr lang="en-US" dirty="0"/>
          </a:p>
          <a:p>
            <a:r>
              <a:rPr lang="en-US" dirty="0"/>
              <a:t>Password auditing using John the Ripper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696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9CC85F-9F46-4B20-B7C5-7A3B31A451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Raspberry Pi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8605C3-E994-4722-A2C5-FEB7DE67C3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Affordable, Flexible Hardware Platform</a:t>
            </a:r>
          </a:p>
        </p:txBody>
      </p:sp>
    </p:spTree>
    <p:extLst>
      <p:ext uri="{BB962C8B-B14F-4D97-AF65-F5344CB8AC3E}">
        <p14:creationId xmlns:p14="http://schemas.microsoft.com/office/powerpoint/2010/main" val="853356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215A3-1548-4B56-8159-BB740ED1F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Raspberry Pi?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C2F39-9424-43A0-83CE-673C25E5A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Low cost</a:t>
            </a:r>
          </a:p>
          <a:p>
            <a:r>
              <a:rPr lang="en-US" dirty="0">
                <a:solidFill>
                  <a:srgbClr val="222222"/>
                </a:solidFill>
                <a:latin typeface="Rubik"/>
              </a:rPr>
              <a:t>Small </a:t>
            </a:r>
            <a:r>
              <a:rPr lang="en-US" i="0" dirty="0">
                <a:solidFill>
                  <a:srgbClr val="222222"/>
                </a:solidFill>
                <a:effectLst/>
                <a:latin typeface="Rubik"/>
              </a:rPr>
              <a:t>credit-card sized computer </a:t>
            </a:r>
            <a:endParaRPr lang="en-US" b="0" i="0" dirty="0">
              <a:solidFill>
                <a:srgbClr val="222222"/>
              </a:solidFill>
              <a:effectLst/>
              <a:latin typeface="Rubik"/>
            </a:endParaRP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Plugs into a computer monitor or TV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Uses a standard keyboard and mouse</a:t>
            </a:r>
          </a:p>
          <a:p>
            <a:r>
              <a:rPr lang="en-US" dirty="0">
                <a:solidFill>
                  <a:srgbClr val="222222"/>
                </a:solidFill>
                <a:latin typeface="Rubik"/>
              </a:rPr>
              <a:t>Capable functionality of a </a:t>
            </a:r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desktop computer </a:t>
            </a:r>
          </a:p>
          <a:p>
            <a:pPr lvl="1"/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Browsing the internet</a:t>
            </a:r>
          </a:p>
          <a:p>
            <a:pPr lvl="1"/>
            <a:r>
              <a:rPr lang="en-US" dirty="0">
                <a:solidFill>
                  <a:srgbClr val="222222"/>
                </a:solidFill>
                <a:latin typeface="Rubik"/>
              </a:rPr>
              <a:t>P</a:t>
            </a:r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laying high-definition video</a:t>
            </a:r>
          </a:p>
          <a:p>
            <a:pPr lvl="1"/>
            <a:r>
              <a:rPr lang="en-US" dirty="0">
                <a:solidFill>
                  <a:srgbClr val="222222"/>
                </a:solidFill>
                <a:latin typeface="Rubik"/>
              </a:rPr>
              <a:t>M</a:t>
            </a:r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aking spreadsheets and word-processing</a:t>
            </a:r>
          </a:p>
          <a:p>
            <a:pPr lvl="1"/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Playing games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48E182-4A46-411E-85B7-87108E315000}"/>
              </a:ext>
            </a:extLst>
          </p:cNvPr>
          <p:cNvSpPr txBox="1"/>
          <p:nvPr/>
        </p:nvSpPr>
        <p:spPr>
          <a:xfrm>
            <a:off x="1710344" y="6308209"/>
            <a:ext cx="6097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https://www.raspberrypi.org/help/what-%20is-a-raspberry-pi/</a:t>
            </a:r>
          </a:p>
        </p:txBody>
      </p:sp>
      <p:pic>
        <p:nvPicPr>
          <p:cNvPr id="1026" name="Picture 2" descr="Startup Profile: Raspberry Pi - TechRound">
            <a:extLst>
              <a:ext uri="{FF2B5EF4-FFF2-40B4-BE49-F238E27FC236}">
                <a16:creationId xmlns:a16="http://schemas.microsoft.com/office/drawing/2014/main" id="{03719459-135B-4E3C-B94B-6BB6427116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9972" y="365125"/>
            <a:ext cx="2296886" cy="229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8145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28EF7-6159-4D30-B4A9-538B0E6E9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Processors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AB5D7-59CD-44AB-AFCF-24DB6C1C7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ARM is a family of reduced instruction set computer (RISC) architectures for computer processors</a:t>
            </a:r>
          </a:p>
          <a:p>
            <a:pPr lvl="1"/>
            <a:r>
              <a:rPr lang="en-US" dirty="0"/>
              <a:t>Family of processors includes</a:t>
            </a:r>
          </a:p>
          <a:p>
            <a:pPr lvl="1"/>
            <a:r>
              <a:rPr lang="en-US" dirty="0"/>
              <a:t>Raspberry Pi (At its core is an ARMv6 CPU)</a:t>
            </a:r>
          </a:p>
          <a:p>
            <a:pPr lvl="1"/>
            <a:r>
              <a:rPr lang="en-US" dirty="0"/>
              <a:t>Apple M1 is an ARM-based system on a chip (SoC) – Released Nov. 2020</a:t>
            </a:r>
          </a:p>
          <a:p>
            <a:pPr lvl="2"/>
            <a:r>
              <a:rPr lang="en-US" dirty="0"/>
              <a:t>Similar to chips used in iPhone and iPad</a:t>
            </a:r>
          </a:p>
          <a:p>
            <a:pPr lvl="2"/>
            <a:r>
              <a:rPr lang="en-US" dirty="0"/>
              <a:t>Lower power</a:t>
            </a:r>
          </a:p>
          <a:p>
            <a:pPr lvl="1"/>
            <a:r>
              <a:rPr lang="en-US" dirty="0"/>
              <a:t>Many others!</a:t>
            </a:r>
          </a:p>
          <a:p>
            <a:r>
              <a:rPr lang="en-US" dirty="0"/>
              <a:t>Non-ARM processors in majority of computers: Intel / AMD that uses the x86 complex instruction set (CISC) architecture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768100-72F0-4D11-A868-769B9DD61A5D}"/>
              </a:ext>
            </a:extLst>
          </p:cNvPr>
          <p:cNvSpPr txBox="1"/>
          <p:nvPr/>
        </p:nvSpPr>
        <p:spPr>
          <a:xfrm>
            <a:off x="4838700" y="6305065"/>
            <a:ext cx="2514600" cy="375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https://www.arm.com/</a:t>
            </a:r>
          </a:p>
        </p:txBody>
      </p:sp>
    </p:spTree>
    <p:extLst>
      <p:ext uri="{BB962C8B-B14F-4D97-AF65-F5344CB8AC3E}">
        <p14:creationId xmlns:p14="http://schemas.microsoft.com/office/powerpoint/2010/main" val="552653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279F3-E19D-4028-9120-EF17E55DB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RPi do for you?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17458-3598-44CC-87DB-46D4D022E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222222"/>
                </a:solidFill>
                <a:latin typeface="Rubik"/>
              </a:rPr>
              <a:t>Small format and affordability – used for many digital maker projects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Examples: </a:t>
            </a:r>
          </a:p>
          <a:p>
            <a:pPr lvl="1"/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Music machines </a:t>
            </a:r>
          </a:p>
          <a:p>
            <a:pPr lvl="1"/>
            <a:r>
              <a:rPr lang="en-US" dirty="0">
                <a:solidFill>
                  <a:srgbClr val="222222"/>
                </a:solidFill>
                <a:latin typeface="Rubik"/>
              </a:rPr>
              <a:t>P</a:t>
            </a:r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arent detectors </a:t>
            </a:r>
          </a:p>
          <a:p>
            <a:pPr lvl="1"/>
            <a:r>
              <a:rPr lang="en-US" dirty="0">
                <a:solidFill>
                  <a:srgbClr val="222222"/>
                </a:solidFill>
                <a:latin typeface="Rubik"/>
              </a:rPr>
              <a:t>W</a:t>
            </a:r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eather stations </a:t>
            </a:r>
          </a:p>
          <a:p>
            <a:pPr lvl="1"/>
            <a:r>
              <a:rPr lang="en-US" b="0" i="0" dirty="0">
                <a:solidFill>
                  <a:srgbClr val="222222"/>
                </a:solidFill>
                <a:effectLst/>
                <a:latin typeface="Rubik"/>
              </a:rPr>
              <a:t>Tweeting birdhouses with infra-red cameras</a:t>
            </a:r>
          </a:p>
          <a:p>
            <a:pPr lvl="1"/>
            <a:r>
              <a:rPr lang="en-US" dirty="0">
                <a:solidFill>
                  <a:srgbClr val="222222"/>
                </a:solidFill>
                <a:latin typeface="Rubik"/>
                <a:hlinkClick r:id="rId3"/>
              </a:rPr>
              <a:t>Simpsons TV</a:t>
            </a:r>
            <a:endParaRPr lang="en-US" dirty="0">
              <a:solidFill>
                <a:srgbClr val="222222"/>
              </a:solidFill>
              <a:latin typeface="Rubik"/>
            </a:endParaRPr>
          </a:p>
          <a:p>
            <a:pPr lvl="1"/>
            <a:r>
              <a:rPr lang="en-US" dirty="0">
                <a:solidFill>
                  <a:srgbClr val="222222"/>
                </a:solidFill>
                <a:latin typeface="Rubik"/>
                <a:hlinkClick r:id="rId4"/>
              </a:rPr>
              <a:t>Darth Vader Cryptocurrency Tracker</a:t>
            </a:r>
            <a:endParaRPr lang="en-US" dirty="0">
              <a:solidFill>
                <a:srgbClr val="222222"/>
              </a:solidFill>
              <a:latin typeface="Rubik"/>
            </a:endParaRPr>
          </a:p>
          <a:p>
            <a:pPr lvl="1"/>
            <a:r>
              <a:rPr lang="en-US" dirty="0">
                <a:solidFill>
                  <a:srgbClr val="222222"/>
                </a:solidFill>
                <a:latin typeface="Rubik"/>
              </a:rPr>
              <a:t>And sooooo much more!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EE3CEA-150B-4005-8391-1C5E13EBA9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8507" y="2506436"/>
            <a:ext cx="1866900" cy="2171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F1A6A0-D4F8-4ECD-AB0E-A4D928CAA734}"/>
              </a:ext>
            </a:extLst>
          </p:cNvPr>
          <p:cNvSpPr txBox="1"/>
          <p:nvPr/>
        </p:nvSpPr>
        <p:spPr>
          <a:xfrm>
            <a:off x="2416628" y="624658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https://all3dp.com/1/best-raspberry-pi-projects/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9BC257-7F54-4ADF-8C82-89749D61C9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9568" y="4587985"/>
            <a:ext cx="1802946" cy="165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888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18987-335A-4777-8E54-BD0A6761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Hardware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6F3800-E5FE-437D-B703-9811812860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229" y="1544282"/>
            <a:ext cx="3524742" cy="3477110"/>
          </a:xfr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B778C3-EBE0-4867-A051-6B9A8CF05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117" y="1825625"/>
            <a:ext cx="4239765" cy="43513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07597E-22EC-47C6-8F39-FA51747888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7489" y="3033629"/>
            <a:ext cx="4417939" cy="362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488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GC GenCyber Powerpoint Template.potx" id="{EAC50C7C-10F3-4130-B9F1-CC2690D0E81D}" vid="{76EA979B-4528-4C65-B746-BBD39D83CBC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UMGC GenCyber Powerpoint Template</Template>
  <TotalTime>94</TotalTime>
  <Words>757</Words>
  <Application>Microsoft Office PowerPoint</Application>
  <PresentationFormat>Widescreen</PresentationFormat>
  <Paragraphs>119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Open Sans</vt:lpstr>
      <vt:lpstr>proxima-nova</vt:lpstr>
      <vt:lpstr>Roboto Light</vt:lpstr>
      <vt:lpstr>Rubik</vt:lpstr>
      <vt:lpstr>Office Theme</vt:lpstr>
      <vt:lpstr>Workshop Overview</vt:lpstr>
      <vt:lpstr>Agenda</vt:lpstr>
      <vt:lpstr>Workshop Overview</vt:lpstr>
      <vt:lpstr>Organization of the Workshop</vt:lpstr>
      <vt:lpstr>Raspberry Pi</vt:lpstr>
      <vt:lpstr>What is a Raspberry Pi? </vt:lpstr>
      <vt:lpstr>ARM Processors</vt:lpstr>
      <vt:lpstr>What can RPi do for you? </vt:lpstr>
      <vt:lpstr>Raspberry Pi Hardware</vt:lpstr>
      <vt:lpstr>Raspberry Pi Pico (RP2040)</vt:lpstr>
      <vt:lpstr>Raspberry Pi Zero 2 W (RP3A0)</vt:lpstr>
      <vt:lpstr>Hardware Formats of the Raspberry Pi</vt:lpstr>
      <vt:lpstr>Raspberry Pi 400</vt:lpstr>
      <vt:lpstr>Overall Setup of  Raspberry Pi 400</vt:lpstr>
      <vt:lpstr>Rear of Raspberry Pi 400</vt:lpstr>
      <vt:lpstr>Before Powering Up - Swap the MicroSD Card</vt:lpstr>
      <vt:lpstr>Booting the System</vt:lpstr>
      <vt:lpstr>Debrief</vt:lpstr>
      <vt:lpstr>Wrap-Up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Overview</dc:title>
  <dc:creator>Beck, Shannon I Civ USAF USAFA DF/DFCS</dc:creator>
  <cp:lastModifiedBy>Beck, Shannon I Civ USAF USAFA DF/DFCS</cp:lastModifiedBy>
  <cp:revision>16</cp:revision>
  <cp:lastPrinted>2021-06-22T02:07:06Z</cp:lastPrinted>
  <dcterms:created xsi:type="dcterms:W3CDTF">2022-01-06T05:54:21Z</dcterms:created>
  <dcterms:modified xsi:type="dcterms:W3CDTF">2022-01-06T07:29:14Z</dcterms:modified>
</cp:coreProperties>
</file>

<file path=docProps/thumbnail.jpeg>
</file>